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559675" cy="10691813"/>
  <p:notesSz cx="6792913" cy="9925050"/>
  <p:embeddedFontLst>
    <p:embeddedFont>
      <p:font typeface="Calibri" panose="020F0502020204030204" pitchFamily="34" charset="0"/>
      <p:regular r:id="rId4"/>
      <p:bold r:id="rId5"/>
      <p:italic r:id="rId6"/>
      <p:boldItalic r:id="rId7"/>
    </p:embeddedFont>
    <p:embeddedFont>
      <p:font typeface="Montserrat"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6044">
          <p15:clr>
            <a:srgbClr val="A4A3A4"/>
          </p15:clr>
        </p15:guide>
        <p15:guide id="2" pos="3583">
          <p15:clr>
            <a:srgbClr val="A4A3A4"/>
          </p15:clr>
        </p15:guide>
        <p15:guide id="3" orient="horz" pos="284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YMbaQ1Eu+8WKUGVqEBxFh6Tqv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474" y="3034"/>
      </p:cViewPr>
      <p:guideLst>
        <p:guide orient="horz" pos="6044"/>
        <p:guide orient="horz" pos="2846"/>
        <p:guide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2375" y="744375"/>
            <a:ext cx="4528825" cy="3721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275" y="4714375"/>
            <a:ext cx="5434300" cy="44662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42785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275" y="4714375"/>
            <a:ext cx="5434300" cy="44662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081213" y="744538"/>
            <a:ext cx="2630487"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4" name="Google Shape;14;p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26" name="Google Shape;26;p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39" name="Google Shape;39;p7"/>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1" name="Google Shape;41;p7"/>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57" name="Google Shape;57;p10"/>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58" name="Google Shape;58;p1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3213847" y="1539425"/>
            <a:ext cx="3827085" cy="7598117"/>
          </a:xfrm>
          <a:prstGeom prst="rect">
            <a:avLst/>
          </a:prstGeom>
          <a:noFill/>
          <a:ln>
            <a:noFill/>
          </a:ln>
        </p:spPr>
      </p:sp>
      <p:sp>
        <p:nvSpPr>
          <p:cNvPr id="64" name="Google Shape;64;p11"/>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5" name="Google Shape;65;p1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alibri"/>
                <a:ea typeface="Calibri"/>
                <a:cs typeface="Calibri"/>
                <a:sym typeface="Calibri"/>
              </a:defRPr>
            </a:lvl1pPr>
            <a:lvl2pPr marL="0" marR="0" lvl="1" indent="0" algn="r" rtl="0">
              <a:spcBef>
                <a:spcPts val="0"/>
              </a:spcBef>
              <a:buNone/>
              <a:defRPr sz="992" b="0" i="0" u="none" strike="noStrike" cap="none">
                <a:solidFill>
                  <a:srgbClr val="888888"/>
                </a:solidFill>
                <a:latin typeface="Calibri"/>
                <a:ea typeface="Calibri"/>
                <a:cs typeface="Calibri"/>
                <a:sym typeface="Calibri"/>
              </a:defRPr>
            </a:lvl2pPr>
            <a:lvl3pPr marL="0" marR="0" lvl="2" indent="0" algn="r" rtl="0">
              <a:spcBef>
                <a:spcPts val="0"/>
              </a:spcBef>
              <a:buNone/>
              <a:defRPr sz="992" b="0" i="0" u="none" strike="noStrike" cap="none">
                <a:solidFill>
                  <a:srgbClr val="888888"/>
                </a:solidFill>
                <a:latin typeface="Calibri"/>
                <a:ea typeface="Calibri"/>
                <a:cs typeface="Calibri"/>
                <a:sym typeface="Calibri"/>
              </a:defRPr>
            </a:lvl3pPr>
            <a:lvl4pPr marL="0" marR="0" lvl="3" indent="0" algn="r" rtl="0">
              <a:spcBef>
                <a:spcPts val="0"/>
              </a:spcBef>
              <a:buNone/>
              <a:defRPr sz="992" b="0" i="0" u="none" strike="noStrike" cap="none">
                <a:solidFill>
                  <a:srgbClr val="888888"/>
                </a:solidFill>
                <a:latin typeface="Calibri"/>
                <a:ea typeface="Calibri"/>
                <a:cs typeface="Calibri"/>
                <a:sym typeface="Calibri"/>
              </a:defRPr>
            </a:lvl4pPr>
            <a:lvl5pPr marL="0" marR="0" lvl="4" indent="0" algn="r" rtl="0">
              <a:spcBef>
                <a:spcPts val="0"/>
              </a:spcBef>
              <a:buNone/>
              <a:defRPr sz="992" b="0" i="0" u="none" strike="noStrike" cap="none">
                <a:solidFill>
                  <a:srgbClr val="888888"/>
                </a:solidFill>
                <a:latin typeface="Calibri"/>
                <a:ea typeface="Calibri"/>
                <a:cs typeface="Calibri"/>
                <a:sym typeface="Calibri"/>
              </a:defRPr>
            </a:lvl5pPr>
            <a:lvl6pPr marL="0" marR="0" lvl="5" indent="0" algn="r" rtl="0">
              <a:spcBef>
                <a:spcPts val="0"/>
              </a:spcBef>
              <a:buNone/>
              <a:defRPr sz="992" b="0" i="0" u="none" strike="noStrike" cap="none">
                <a:solidFill>
                  <a:srgbClr val="888888"/>
                </a:solidFill>
                <a:latin typeface="Calibri"/>
                <a:ea typeface="Calibri"/>
                <a:cs typeface="Calibri"/>
                <a:sym typeface="Calibri"/>
              </a:defRPr>
            </a:lvl6pPr>
            <a:lvl7pPr marL="0" marR="0" lvl="6" indent="0" algn="r" rtl="0">
              <a:spcBef>
                <a:spcPts val="0"/>
              </a:spcBef>
              <a:buNone/>
              <a:defRPr sz="992" b="0" i="0" u="none" strike="noStrike" cap="none">
                <a:solidFill>
                  <a:srgbClr val="888888"/>
                </a:solidFill>
                <a:latin typeface="Calibri"/>
                <a:ea typeface="Calibri"/>
                <a:cs typeface="Calibri"/>
                <a:sym typeface="Calibri"/>
              </a:defRPr>
            </a:lvl7pPr>
            <a:lvl8pPr marL="0" marR="0" lvl="7" indent="0" algn="r" rtl="0">
              <a:spcBef>
                <a:spcPts val="0"/>
              </a:spcBef>
              <a:buNone/>
              <a:defRPr sz="992" b="0" i="0" u="none" strike="noStrike" cap="none">
                <a:solidFill>
                  <a:srgbClr val="888888"/>
                </a:solidFill>
                <a:latin typeface="Calibri"/>
                <a:ea typeface="Calibri"/>
                <a:cs typeface="Calibri"/>
                <a:sym typeface="Calibri"/>
              </a:defRPr>
            </a:lvl8pPr>
            <a:lvl9pPr marL="0" marR="0" lvl="8" indent="0" algn="r" rtl="0">
              <a:spcBef>
                <a:spcPts val="0"/>
              </a:spcBef>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203200" y="9976154"/>
            <a:ext cx="1067386" cy="569475"/>
          </a:xfrm>
          <a:prstGeom prst="rect">
            <a:avLst/>
          </a:prstGeom>
          <a:noFill/>
          <a:ln>
            <a:noFill/>
          </a:ln>
        </p:spPr>
      </p:pic>
      <p:cxnSp>
        <p:nvCxnSpPr>
          <p:cNvPr id="85" name="Google Shape;85;p1"/>
          <p:cNvCxnSpPr/>
          <p:nvPr/>
        </p:nvCxnSpPr>
        <p:spPr>
          <a:xfrm>
            <a:off x="1560094" y="9974912"/>
            <a:ext cx="0" cy="581700"/>
          </a:xfrm>
          <a:prstGeom prst="straightConnector1">
            <a:avLst/>
          </a:prstGeom>
          <a:noFill/>
          <a:ln w="12700" cap="flat" cmpd="sng">
            <a:solidFill>
              <a:srgbClr val="7F7F7F"/>
            </a:solidFill>
            <a:prstDash val="solid"/>
            <a:miter lim="800000"/>
            <a:headEnd type="none" w="sm" len="sm"/>
            <a:tailEnd type="none" w="sm" len="sm"/>
          </a:ln>
        </p:spPr>
      </p:cxnSp>
      <p:sp>
        <p:nvSpPr>
          <p:cNvPr id="86" name="Google Shape;86;p1"/>
          <p:cNvSpPr/>
          <p:nvPr/>
        </p:nvSpPr>
        <p:spPr>
          <a:xfrm>
            <a:off x="1602811" y="10033175"/>
            <a:ext cx="5956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0" i="0" u="none" strike="noStrike" cap="none">
                <a:solidFill>
                  <a:srgbClr val="49474F"/>
                </a:solidFill>
                <a:latin typeface="Montserrat"/>
                <a:ea typeface="Montserrat"/>
                <a:cs typeface="Montserrat"/>
                <a:sym typeface="Montserrat"/>
              </a:rPr>
              <a:t>Domaine de Saint Amand </a:t>
            </a:r>
            <a:r>
              <a:rPr lang="fr-FR" sz="1200" b="0" i="0" u="none" strike="noStrike" cap="none">
                <a:solidFill>
                  <a:srgbClr val="7A007A"/>
                </a:solidFill>
                <a:latin typeface="Montserrat"/>
                <a:ea typeface="Montserrat"/>
                <a:cs typeface="Montserrat"/>
                <a:sym typeface="Montserrat"/>
              </a:rPr>
              <a:t>/ </a:t>
            </a:r>
            <a:r>
              <a:rPr lang="fr-FR" sz="1200" b="0" i="0" u="none" strike="noStrike" cap="none">
                <a:solidFill>
                  <a:srgbClr val="49474F"/>
                </a:solidFill>
                <a:latin typeface="Montserrat"/>
                <a:ea typeface="Montserrat"/>
                <a:cs typeface="Montserrat"/>
                <a:sym typeface="Montserrat"/>
              </a:rPr>
              <a:t>Cambes 33880 www.domainedesaintamand.fr</a:t>
            </a:r>
            <a:br>
              <a:rPr lang="fr-FR" sz="1200" b="0" i="0" u="none" strike="noStrike" cap="none">
                <a:solidFill>
                  <a:srgbClr val="49474F"/>
                </a:solidFill>
                <a:latin typeface="Montserrat"/>
                <a:ea typeface="Montserrat"/>
                <a:cs typeface="Montserrat"/>
                <a:sym typeface="Montserrat"/>
              </a:rPr>
            </a:br>
            <a:r>
              <a:rPr lang="fr-FR" sz="1200" b="0" i="0" u="none" strike="noStrike" cap="none">
                <a:solidFill>
                  <a:srgbClr val="49474F"/>
                </a:solidFill>
                <a:latin typeface="Montserrat"/>
                <a:ea typeface="Montserrat"/>
                <a:cs typeface="Montserrat"/>
                <a:sym typeface="Montserrat"/>
              </a:rPr>
              <a:t>Sarah Simon </a:t>
            </a:r>
            <a:r>
              <a:rPr lang="fr-FR" sz="1200" b="0" i="0" u="none" strike="noStrike" cap="none">
                <a:solidFill>
                  <a:srgbClr val="ED3F3F"/>
                </a:solidFill>
                <a:latin typeface="Montserrat"/>
                <a:ea typeface="Montserrat"/>
                <a:cs typeface="Montserrat"/>
                <a:sym typeface="Montserrat"/>
              </a:rPr>
              <a:t>/ </a:t>
            </a:r>
            <a:r>
              <a:rPr lang="fr-FR" sz="1200" b="0" i="0" u="none" strike="noStrike" cap="none">
                <a:solidFill>
                  <a:srgbClr val="49474F"/>
                </a:solidFill>
                <a:latin typeface="Montserrat"/>
                <a:ea typeface="Montserrat"/>
                <a:cs typeface="Montserrat"/>
                <a:sym typeface="Montserrat"/>
              </a:rPr>
              <a:t>+33 (0)6 30 49 00 13 </a:t>
            </a:r>
            <a:r>
              <a:rPr lang="fr-FR" sz="1200" b="0" i="0" u="none" strike="noStrike" cap="none">
                <a:solidFill>
                  <a:srgbClr val="FFD800"/>
                </a:solidFill>
                <a:latin typeface="Montserrat"/>
                <a:ea typeface="Montserrat"/>
                <a:cs typeface="Montserrat"/>
                <a:sym typeface="Montserrat"/>
              </a:rPr>
              <a:t>/ </a:t>
            </a:r>
            <a:r>
              <a:rPr lang="fr-FR" sz="1200" b="0" i="0" u="none" strike="noStrike" cap="none">
                <a:solidFill>
                  <a:srgbClr val="49474F"/>
                </a:solidFill>
                <a:latin typeface="Montserrat"/>
                <a:ea typeface="Montserrat"/>
                <a:cs typeface="Montserrat"/>
                <a:sym typeface="Montserrat"/>
              </a:rPr>
              <a:t>contact@domainedesaintamand.fr </a:t>
            </a:r>
            <a:endParaRPr sz="1200">
              <a:solidFill>
                <a:schemeClr val="dk1"/>
              </a:solidFill>
              <a:latin typeface="Calibri"/>
              <a:ea typeface="Calibri"/>
              <a:cs typeface="Calibri"/>
              <a:sym typeface="Calibri"/>
            </a:endParaRPr>
          </a:p>
        </p:txBody>
      </p:sp>
      <p:sp>
        <p:nvSpPr>
          <p:cNvPr id="87" name="Google Shape;87;p1"/>
          <p:cNvSpPr/>
          <p:nvPr/>
        </p:nvSpPr>
        <p:spPr>
          <a:xfrm>
            <a:off x="426610" y="4392334"/>
            <a:ext cx="3670300" cy="5134708"/>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
          <p:cNvSpPr/>
          <p:nvPr/>
        </p:nvSpPr>
        <p:spPr>
          <a:xfrm>
            <a:off x="584675" y="2792735"/>
            <a:ext cx="6813000" cy="1377260"/>
          </a:xfrm>
          <a:prstGeom prst="rect">
            <a:avLst/>
          </a:prstGeom>
          <a:noFill/>
          <a:ln>
            <a:noFill/>
          </a:ln>
        </p:spPr>
        <p:txBody>
          <a:bodyPr spcFirstLastPara="1" wrap="square" lIns="91425" tIns="45700" rIns="91425" bIns="45700" anchor="t" anchorCtr="0">
            <a:spAutoFit/>
          </a:bodyPr>
          <a:lstStyle/>
          <a:p>
            <a:pPr lvl="0" algn="just"/>
            <a:r>
              <a:rPr lang="fr-FR" sz="1000" dirty="0" smtClean="0">
                <a:solidFill>
                  <a:srgbClr val="39373E"/>
                </a:solidFill>
                <a:latin typeface="Montserrat"/>
                <a:ea typeface="Montserrat"/>
                <a:cs typeface="Montserrat"/>
                <a:sym typeface="Montserrat"/>
              </a:rPr>
              <a:t>Le </a:t>
            </a:r>
            <a:r>
              <a:rPr lang="fr-FR" sz="1000" dirty="0">
                <a:solidFill>
                  <a:srgbClr val="39373E"/>
                </a:solidFill>
                <a:latin typeface="Montserrat"/>
                <a:ea typeface="Montserrat"/>
                <a:cs typeface="Montserrat"/>
                <a:sym typeface="Montserrat"/>
              </a:rPr>
              <a:t>Domaine de Saint Amand se situe à Cambes en bord de Garonne à proximité de Bordeaux centre. </a:t>
            </a:r>
          </a:p>
          <a:p>
            <a:pPr lvl="0" algn="just"/>
            <a:r>
              <a:rPr lang="fr-FR" sz="1000" dirty="0">
                <a:solidFill>
                  <a:srgbClr val="39373E"/>
                </a:solidFill>
                <a:latin typeface="Montserrat"/>
                <a:ea typeface="Montserrat"/>
                <a:cs typeface="Montserrat"/>
                <a:sym typeface="Montserrat"/>
              </a:rPr>
              <a:t>Il se distingue par son terroir remarquable en coteaux. La petite taille de la propriété, 3 ha 20, permet une viticulture attentionnée et un élevage soigné. </a:t>
            </a:r>
          </a:p>
          <a:p>
            <a:pPr lvl="0" algn="just"/>
            <a:r>
              <a:rPr lang="fr-FR" sz="1000">
                <a:solidFill>
                  <a:srgbClr val="39373E"/>
                </a:solidFill>
                <a:latin typeface="Montserrat"/>
                <a:ea typeface="Montserrat"/>
                <a:cs typeface="Montserrat"/>
                <a:sym typeface="Montserrat"/>
              </a:rPr>
              <a:t>Sarah </a:t>
            </a:r>
            <a:r>
              <a:rPr lang="fr-FR" sz="1000" smtClean="0">
                <a:solidFill>
                  <a:srgbClr val="39373E"/>
                </a:solidFill>
                <a:latin typeface="Montserrat"/>
                <a:ea typeface="Montserrat"/>
                <a:cs typeface="Montserrat"/>
                <a:sym typeface="Montserrat"/>
              </a:rPr>
              <a:t>Simon a </a:t>
            </a:r>
            <a:r>
              <a:rPr lang="fr-FR" sz="1000" dirty="0">
                <a:solidFill>
                  <a:srgbClr val="39373E"/>
                </a:solidFill>
                <a:latin typeface="Montserrat"/>
                <a:ea typeface="Montserrat"/>
                <a:cs typeface="Montserrat"/>
                <a:sym typeface="Montserrat"/>
              </a:rPr>
              <a:t>repris le Domaine en février 2018. Elle est une vigneronne passionnée, investie et animée par la volonté d’élaborer des vins de qualité, équilibrés et sincères. </a:t>
            </a:r>
          </a:p>
          <a:p>
            <a:pPr lvl="0" algn="just"/>
            <a:r>
              <a:rPr lang="fr-FR" sz="1000" dirty="0">
                <a:solidFill>
                  <a:srgbClr val="39373E"/>
                </a:solidFill>
                <a:latin typeface="Montserrat"/>
                <a:ea typeface="Montserrat"/>
                <a:cs typeface="Montserrat"/>
                <a:sym typeface="Montserrat"/>
              </a:rPr>
              <a:t>Le Domaine est certifié agriculture biologique depuis  2024.</a:t>
            </a:r>
          </a:p>
          <a:p>
            <a:pPr marL="0" marR="0" lvl="0" indent="0" algn="just" rtl="0">
              <a:spcBef>
                <a:spcPts val="0"/>
              </a:spcBef>
              <a:spcAft>
                <a:spcPts val="0"/>
              </a:spcAft>
              <a:buNone/>
            </a:pPr>
            <a:r>
              <a:rPr lang="fr-FR" sz="1000" dirty="0" smtClean="0">
                <a:solidFill>
                  <a:srgbClr val="39373E"/>
                </a:solidFill>
                <a:latin typeface="Montserrat"/>
                <a:ea typeface="Montserrat"/>
                <a:cs typeface="Montserrat"/>
                <a:sym typeface="Montserrat"/>
              </a:rPr>
              <a:t>La cuvée rosé est un Bordeaux rosé moderne à la fois clair, vif, fruité et élégant.</a:t>
            </a:r>
            <a:endParaRPr dirty="0" smtClean="0"/>
          </a:p>
          <a:p>
            <a:pPr marL="0" marR="0" lvl="0" indent="0" algn="just" rtl="0">
              <a:lnSpc>
                <a:spcPct val="150000"/>
              </a:lnSpc>
              <a:spcBef>
                <a:spcPts val="0"/>
              </a:spcBef>
              <a:spcAft>
                <a:spcPts val="0"/>
              </a:spcAft>
              <a:buNone/>
            </a:pPr>
            <a:endParaRPr sz="900" dirty="0">
              <a:solidFill>
                <a:srgbClr val="39373E"/>
              </a:solidFill>
              <a:latin typeface="Montserrat"/>
              <a:ea typeface="Montserrat"/>
              <a:cs typeface="Montserrat"/>
              <a:sym typeface="Montserrat"/>
            </a:endParaRPr>
          </a:p>
        </p:txBody>
      </p:sp>
      <p:sp>
        <p:nvSpPr>
          <p:cNvPr id="89" name="Google Shape;89;p1"/>
          <p:cNvSpPr/>
          <p:nvPr/>
        </p:nvSpPr>
        <p:spPr>
          <a:xfrm>
            <a:off x="1752788" y="1865511"/>
            <a:ext cx="4027412" cy="830997"/>
          </a:xfrm>
          <a:prstGeom prst="rect">
            <a:avLst/>
          </a:prstGeom>
          <a:noFill/>
          <a:ln>
            <a:noFill/>
          </a:ln>
        </p:spPr>
        <p:txBody>
          <a:bodyPr spcFirstLastPara="1" wrap="square" lIns="91425" tIns="45700" rIns="91425" bIns="45700" anchor="ctr" anchorCtr="0">
            <a:spAutoFit/>
          </a:bodyPr>
          <a:lstStyle/>
          <a:p>
            <a:pPr marL="324000" marR="0" lvl="1" indent="0" algn="ctr" rtl="0">
              <a:spcBef>
                <a:spcPts val="0"/>
              </a:spcBef>
              <a:spcAft>
                <a:spcPts val="0"/>
              </a:spcAft>
              <a:buNone/>
            </a:pPr>
            <a:r>
              <a:rPr lang="fr-FR" sz="1700" b="0" i="0" u="none" strike="noStrike" cap="none">
                <a:solidFill>
                  <a:srgbClr val="D35E49"/>
                </a:solidFill>
                <a:latin typeface="Montserrat"/>
                <a:ea typeface="Montserrat"/>
                <a:cs typeface="Montserrat"/>
                <a:sym typeface="Montserrat"/>
              </a:rPr>
              <a:t>Domaine Saint Amand</a:t>
            </a:r>
            <a:endParaRPr/>
          </a:p>
          <a:p>
            <a:pPr marL="0" marR="0" lvl="0" indent="0" algn="ctr" rtl="0">
              <a:spcBef>
                <a:spcPts val="0"/>
              </a:spcBef>
              <a:spcAft>
                <a:spcPts val="0"/>
              </a:spcAft>
              <a:buNone/>
            </a:pPr>
            <a:r>
              <a:rPr lang="fr-FR" sz="1700">
                <a:solidFill>
                  <a:srgbClr val="D35E49"/>
                </a:solidFill>
                <a:latin typeface="Montserrat"/>
                <a:ea typeface="Montserrat"/>
                <a:cs typeface="Montserrat"/>
                <a:sym typeface="Montserrat"/>
              </a:rPr>
              <a:t>      Bordeaux rosé 2024</a:t>
            </a:r>
            <a:endParaRPr/>
          </a:p>
          <a:p>
            <a:pPr marL="0" lvl="0" indent="0" algn="ctr" rtl="0">
              <a:spcBef>
                <a:spcPts val="0"/>
              </a:spcBef>
              <a:spcAft>
                <a:spcPts val="0"/>
              </a:spcAft>
              <a:buClr>
                <a:schemeClr val="dk1"/>
              </a:buClr>
              <a:buFont typeface="Arial"/>
              <a:buNone/>
            </a:pPr>
            <a:r>
              <a:rPr lang="fr-FR">
                <a:solidFill>
                  <a:schemeClr val="accent6"/>
                </a:solidFill>
                <a:latin typeface="Montserrat"/>
                <a:ea typeface="Montserrat"/>
                <a:cs typeface="Montserrat"/>
                <a:sym typeface="Montserrat"/>
              </a:rPr>
              <a:t>Certifié agriculture biologique</a:t>
            </a:r>
            <a:endParaRPr sz="1400">
              <a:solidFill>
                <a:schemeClr val="accent6"/>
              </a:solidFill>
              <a:latin typeface="Montserrat"/>
              <a:ea typeface="Montserrat"/>
              <a:cs typeface="Montserrat"/>
              <a:sym typeface="Montserrat"/>
            </a:endParaRPr>
          </a:p>
        </p:txBody>
      </p:sp>
      <p:sp>
        <p:nvSpPr>
          <p:cNvPr id="90" name="Google Shape;90;p1"/>
          <p:cNvSpPr/>
          <p:nvPr/>
        </p:nvSpPr>
        <p:spPr>
          <a:xfrm>
            <a:off x="522958" y="4173816"/>
            <a:ext cx="3477600" cy="509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1">
              <a:solidFill>
                <a:schemeClr val="dk1"/>
              </a:solidFill>
              <a:latin typeface="Montserrat"/>
              <a:ea typeface="Montserrat"/>
              <a:cs typeface="Montserrat"/>
              <a:sym typeface="Montserrat"/>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APPELLATION : </a:t>
            </a:r>
            <a:r>
              <a:rPr lang="fr-FR" sz="1000">
                <a:solidFill>
                  <a:schemeClr val="dk1"/>
                </a:solidFill>
                <a:latin typeface="Montserrat"/>
                <a:ea typeface="Montserrat"/>
                <a:cs typeface="Montserrat"/>
                <a:sym typeface="Montserrat"/>
              </a:rPr>
              <a:t>BORDEAUX ROSE</a:t>
            </a:r>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COMMUNE :  </a:t>
            </a:r>
            <a:r>
              <a:rPr lang="fr-FR" sz="1000">
                <a:solidFill>
                  <a:schemeClr val="dk1"/>
                </a:solidFill>
                <a:latin typeface="Montserrat"/>
                <a:ea typeface="Montserrat"/>
                <a:cs typeface="Montserrat"/>
                <a:sym typeface="Montserrat"/>
              </a:rPr>
              <a:t>CAMBES</a:t>
            </a:r>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SUPERFICIE DOMAINE : </a:t>
            </a:r>
            <a:r>
              <a:rPr lang="fr-FR" sz="1000">
                <a:solidFill>
                  <a:schemeClr val="dk1"/>
                </a:solidFill>
                <a:latin typeface="Montserrat"/>
                <a:ea typeface="Montserrat"/>
                <a:cs typeface="Montserrat"/>
                <a:sym typeface="Montserrat"/>
              </a:rPr>
              <a:t>3 ha 20</a:t>
            </a:r>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TERROIR : </a:t>
            </a:r>
            <a:r>
              <a:rPr lang="fr-FR" sz="1000">
                <a:solidFill>
                  <a:schemeClr val="dk1"/>
                </a:solidFill>
                <a:latin typeface="Montserrat"/>
                <a:ea typeface="Montserrat"/>
                <a:cs typeface="Montserrat"/>
                <a:sym typeface="Montserrat"/>
              </a:rPr>
              <a:t>argilo calcaire graveleux</a:t>
            </a:r>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AGE MOYEN DES VIGNES : </a:t>
            </a:r>
            <a:r>
              <a:rPr lang="fr-FR" sz="1000">
                <a:solidFill>
                  <a:schemeClr val="dk1"/>
                </a:solidFill>
                <a:latin typeface="Montserrat"/>
                <a:ea typeface="Montserrat"/>
                <a:cs typeface="Montserrat"/>
                <a:sym typeface="Montserrat"/>
              </a:rPr>
              <a:t> 30 ans</a:t>
            </a:r>
            <a:endParaRPr/>
          </a:p>
          <a:p>
            <a:pPr marL="765175" marR="0" lvl="0" indent="-765175" algn="l" rtl="0">
              <a:spcBef>
                <a:spcPts val="600"/>
              </a:spcBef>
              <a:spcAft>
                <a:spcPts val="0"/>
              </a:spcAft>
              <a:buNone/>
            </a:pPr>
            <a:r>
              <a:rPr lang="fr-FR" sz="1000" b="1">
                <a:solidFill>
                  <a:schemeClr val="dk1"/>
                </a:solidFill>
                <a:latin typeface="Montserrat"/>
                <a:ea typeface="Montserrat"/>
                <a:cs typeface="Montserrat"/>
                <a:sym typeface="Montserrat"/>
              </a:rPr>
              <a:t>MILLESIME</a:t>
            </a:r>
            <a:r>
              <a:rPr lang="fr-FR" sz="1000">
                <a:solidFill>
                  <a:schemeClr val="dk1"/>
                </a:solidFill>
                <a:latin typeface="Montserrat"/>
                <a:ea typeface="Montserrat"/>
                <a:cs typeface="Montserrat"/>
                <a:sym typeface="Montserrat"/>
              </a:rPr>
              <a:t> : 2024 </a:t>
            </a:r>
            <a:endParaRPr>
              <a:solidFill>
                <a:schemeClr val="accent6"/>
              </a:solidFill>
            </a:endParaRPr>
          </a:p>
          <a:p>
            <a:pPr marL="765175" marR="0" lvl="0" indent="-765175" algn="l" rtl="0">
              <a:spcBef>
                <a:spcPts val="600"/>
              </a:spcBef>
              <a:spcAft>
                <a:spcPts val="0"/>
              </a:spcAft>
              <a:buNone/>
            </a:pPr>
            <a:r>
              <a:rPr lang="fr-FR" sz="1000" b="1">
                <a:solidFill>
                  <a:schemeClr val="dk1"/>
                </a:solidFill>
                <a:latin typeface="Montserrat"/>
                <a:ea typeface="Montserrat"/>
                <a:cs typeface="Montserrat"/>
                <a:sym typeface="Montserrat"/>
              </a:rPr>
              <a:t>BOUTEILLE ECO-CONÇUE </a:t>
            </a:r>
            <a:r>
              <a:rPr lang="fr-FR" sz="1000">
                <a:solidFill>
                  <a:schemeClr val="dk1"/>
                </a:solidFill>
                <a:latin typeface="Montserrat"/>
                <a:ea typeface="Montserrat"/>
                <a:cs typeface="Montserrat"/>
                <a:sym typeface="Montserrat"/>
              </a:rPr>
              <a:t>au poids allégé : 405gr</a:t>
            </a:r>
            <a:endParaRPr sz="1000">
              <a:solidFill>
                <a:schemeClr val="dk1"/>
              </a:solidFill>
              <a:latin typeface="Montserrat"/>
              <a:ea typeface="Montserrat"/>
              <a:cs typeface="Montserrat"/>
              <a:sym typeface="Montserrat"/>
            </a:endParaRPr>
          </a:p>
          <a:p>
            <a:pPr marL="765175" marR="0" lvl="0" indent="-765175" algn="l" rtl="0">
              <a:spcBef>
                <a:spcPts val="600"/>
              </a:spcBef>
              <a:spcAft>
                <a:spcPts val="0"/>
              </a:spcAft>
              <a:buNone/>
            </a:pPr>
            <a:r>
              <a:rPr lang="fr-FR" sz="1000" b="1">
                <a:solidFill>
                  <a:schemeClr val="dk1"/>
                </a:solidFill>
                <a:latin typeface="Montserrat"/>
                <a:ea typeface="Montserrat"/>
                <a:cs typeface="Montserrat"/>
                <a:sym typeface="Montserrat"/>
              </a:rPr>
              <a:t>DEGRÉ : </a:t>
            </a:r>
            <a:r>
              <a:rPr lang="fr-FR" sz="1000">
                <a:solidFill>
                  <a:schemeClr val="dk1"/>
                </a:solidFill>
                <a:latin typeface="Montserrat"/>
                <a:ea typeface="Montserrat"/>
                <a:cs typeface="Montserrat"/>
                <a:sym typeface="Montserrat"/>
              </a:rPr>
              <a:t>12,5% </a:t>
            </a:r>
            <a:endParaRPr sz="1000">
              <a:solidFill>
                <a:schemeClr val="dk1"/>
              </a:solidFill>
              <a:latin typeface="Montserrat"/>
              <a:ea typeface="Montserrat"/>
              <a:cs typeface="Montserrat"/>
              <a:sym typeface="Montserrat"/>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CÉPAGES : </a:t>
            </a:r>
            <a:r>
              <a:rPr lang="fr-FR" sz="1000">
                <a:solidFill>
                  <a:schemeClr val="dk1"/>
                </a:solidFill>
                <a:latin typeface="Montserrat"/>
                <a:ea typeface="Montserrat"/>
                <a:cs typeface="Montserrat"/>
                <a:sym typeface="Montserrat"/>
              </a:rPr>
              <a:t>100% merlot</a:t>
            </a:r>
            <a:endParaRPr sz="1000">
              <a:solidFill>
                <a:schemeClr val="dk1"/>
              </a:solidFill>
              <a:latin typeface="Montserrat"/>
              <a:ea typeface="Montserrat"/>
              <a:cs typeface="Montserrat"/>
              <a:sym typeface="Montserrat"/>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VENDANGES</a:t>
            </a:r>
            <a:r>
              <a:rPr lang="fr-FR" sz="1000">
                <a:solidFill>
                  <a:schemeClr val="dk1"/>
                </a:solidFill>
                <a:latin typeface="Montserrat"/>
                <a:ea typeface="Montserrat"/>
                <a:cs typeface="Montserrat"/>
                <a:sym typeface="Montserrat"/>
              </a:rPr>
              <a:t> : Récolte manuelle à basse température. Stockage à froid pendant 24h dans container frigo.</a:t>
            </a:r>
            <a:endParaRPr sz="1000">
              <a:solidFill>
                <a:schemeClr val="dk1"/>
              </a:solidFill>
              <a:latin typeface="Montserrat"/>
              <a:ea typeface="Montserrat"/>
              <a:cs typeface="Montserrat"/>
              <a:sym typeface="Montserrat"/>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VINIFICATION :</a:t>
            </a:r>
            <a:endParaRPr/>
          </a:p>
          <a:p>
            <a:pPr marL="88900" marR="0" lvl="0" indent="-88900" algn="l" rtl="0">
              <a:spcBef>
                <a:spcPts val="600"/>
              </a:spcBef>
              <a:spcAft>
                <a:spcPts val="0"/>
              </a:spcAft>
              <a:buNone/>
            </a:pPr>
            <a:r>
              <a:rPr lang="fr-FR" sz="1000">
                <a:solidFill>
                  <a:schemeClr val="dk1"/>
                </a:solidFill>
                <a:latin typeface="Montserrat"/>
                <a:ea typeface="Montserrat"/>
                <a:cs typeface="Montserrat"/>
                <a:sym typeface="Montserrat"/>
              </a:rPr>
              <a:t>• Pressurage direct</a:t>
            </a:r>
            <a:endParaRPr sz="1000">
              <a:solidFill>
                <a:schemeClr val="dk1"/>
              </a:solidFill>
              <a:latin typeface="Montserrat"/>
              <a:ea typeface="Montserrat"/>
              <a:cs typeface="Montserrat"/>
              <a:sym typeface="Montserrat"/>
            </a:endParaRPr>
          </a:p>
          <a:p>
            <a:pPr marL="88900" marR="0" lvl="0" indent="-88900" algn="l" rtl="0">
              <a:spcBef>
                <a:spcPts val="0"/>
              </a:spcBef>
              <a:spcAft>
                <a:spcPts val="0"/>
              </a:spcAft>
              <a:buNone/>
            </a:pPr>
            <a:r>
              <a:rPr lang="fr-FR" sz="1000">
                <a:solidFill>
                  <a:schemeClr val="dk1"/>
                </a:solidFill>
                <a:latin typeface="Montserrat"/>
                <a:ea typeface="Montserrat"/>
                <a:cs typeface="Montserrat"/>
                <a:sym typeface="Montserrat"/>
              </a:rPr>
              <a:t>• Après débourbage, stabulation à froid (10°) sur lies fines pendant 48 heures</a:t>
            </a:r>
            <a:endParaRPr sz="1000">
              <a:solidFill>
                <a:schemeClr val="dk1"/>
              </a:solidFill>
              <a:latin typeface="Montserrat"/>
              <a:ea typeface="Montserrat"/>
              <a:cs typeface="Montserrat"/>
              <a:sym typeface="Montserrat"/>
            </a:endParaRPr>
          </a:p>
          <a:p>
            <a:pPr marL="88900" marR="0" lvl="0" indent="-88900" algn="l" rtl="0">
              <a:spcBef>
                <a:spcPts val="0"/>
              </a:spcBef>
              <a:spcAft>
                <a:spcPts val="0"/>
              </a:spcAft>
              <a:buNone/>
            </a:pPr>
            <a:r>
              <a:rPr lang="fr-FR" sz="1000">
                <a:solidFill>
                  <a:schemeClr val="dk1"/>
                </a:solidFill>
                <a:latin typeface="Montserrat"/>
                <a:ea typeface="Montserrat"/>
                <a:cs typeface="Montserrat"/>
                <a:sym typeface="Montserrat"/>
              </a:rPr>
              <a:t>• Fermentation en cuve</a:t>
            </a:r>
            <a:endParaRPr sz="1000">
              <a:solidFill>
                <a:srgbClr val="FF0000"/>
              </a:solidFill>
              <a:latin typeface="Montserrat"/>
              <a:ea typeface="Montserrat"/>
              <a:cs typeface="Montserrat"/>
              <a:sym typeface="Montserrat"/>
            </a:endParaRPr>
          </a:p>
          <a:p>
            <a:pPr marL="15875" marR="0" lvl="0" indent="-15875" algn="l" rtl="0">
              <a:spcBef>
                <a:spcPts val="600"/>
              </a:spcBef>
              <a:spcAft>
                <a:spcPts val="0"/>
              </a:spcAft>
              <a:buNone/>
            </a:pPr>
            <a:r>
              <a:rPr lang="fr-FR" sz="1000" b="1">
                <a:solidFill>
                  <a:schemeClr val="dk1"/>
                </a:solidFill>
                <a:latin typeface="Montserrat"/>
                <a:ea typeface="Montserrat"/>
                <a:cs typeface="Montserrat"/>
                <a:sym typeface="Montserrat"/>
              </a:rPr>
              <a:t>ELEVAGE : </a:t>
            </a:r>
            <a:r>
              <a:rPr lang="fr-FR" sz="1000">
                <a:solidFill>
                  <a:schemeClr val="dk1"/>
                </a:solidFill>
                <a:latin typeface="Montserrat"/>
                <a:ea typeface="Montserrat"/>
                <a:cs typeface="Montserrat"/>
                <a:sym typeface="Montserrat"/>
              </a:rPr>
              <a:t>100% cuves inox. Mise en bouteille au château.</a:t>
            </a:r>
            <a:endParaRPr/>
          </a:p>
          <a:p>
            <a:pPr marL="0" marR="0" lvl="0" indent="0" algn="l" rtl="0">
              <a:spcBef>
                <a:spcPts val="600"/>
              </a:spcBef>
              <a:spcAft>
                <a:spcPts val="0"/>
              </a:spcAft>
              <a:buNone/>
            </a:pPr>
            <a:r>
              <a:rPr lang="fr-FR" sz="1000" b="1">
                <a:solidFill>
                  <a:schemeClr val="dk1"/>
                </a:solidFill>
                <a:latin typeface="Montserrat"/>
                <a:ea typeface="Montserrat"/>
                <a:cs typeface="Montserrat"/>
                <a:sym typeface="Montserrat"/>
              </a:rPr>
              <a:t>NOTES DE DEGUSTATION : </a:t>
            </a:r>
            <a:r>
              <a:rPr lang="fr-FR" sz="1000">
                <a:solidFill>
                  <a:schemeClr val="dk1"/>
                </a:solidFill>
                <a:latin typeface="Montserrat"/>
                <a:ea typeface="Montserrat"/>
                <a:cs typeface="Montserrat"/>
                <a:sym typeface="Montserrat"/>
              </a:rPr>
              <a:t>Belle couleur rose pâle poudré aux reflets abricotés. Nez parfumé, délicat, d’une grande finesse, mêlant les arômes de pêche blanche, pastèque et arômes floraux. Bouche gourmande, portée par une trame fraîche acidulée aux notes de berlingot de bonbons anglais.  </a:t>
            </a:r>
            <a:endParaRPr sz="1000">
              <a:solidFill>
                <a:schemeClr val="dk1"/>
              </a:solidFill>
              <a:latin typeface="Calibri"/>
              <a:ea typeface="Calibri"/>
              <a:cs typeface="Calibri"/>
              <a:sym typeface="Calibri"/>
            </a:endParaRPr>
          </a:p>
          <a:p>
            <a:pPr marL="0" marR="0" lvl="0" indent="0" algn="l" rtl="0">
              <a:spcBef>
                <a:spcPts val="600"/>
              </a:spcBef>
              <a:spcAft>
                <a:spcPts val="0"/>
              </a:spcAft>
              <a:buNone/>
            </a:pPr>
            <a:endParaRPr sz="100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027" r="-139" b="18763"/>
          <a:stretch/>
        </p:blipFill>
        <p:spPr>
          <a:xfrm>
            <a:off x="2266950" y="62332"/>
            <a:ext cx="2880016" cy="1785865"/>
          </a:xfrm>
          <a:prstGeom prst="rect">
            <a:avLst/>
          </a:prstGeom>
          <a:noFill/>
          <a:ln>
            <a:noFill/>
          </a:ln>
        </p:spPr>
      </p:pic>
      <p:pic>
        <p:nvPicPr>
          <p:cNvPr id="92" name="Google Shape;92;p1" title="DSA 2024 Rosé.png"/>
          <p:cNvPicPr preferRelativeResize="0"/>
          <p:nvPr/>
        </p:nvPicPr>
        <p:blipFill>
          <a:blip r:embed="rId5">
            <a:alphaModFix/>
          </a:blip>
          <a:stretch>
            <a:fillRect/>
          </a:stretch>
        </p:blipFill>
        <p:spPr>
          <a:xfrm>
            <a:off x="4820574" y="4322263"/>
            <a:ext cx="1734899" cy="5225078"/>
          </a:xfrm>
          <a:prstGeom prst="rect">
            <a:avLst/>
          </a:prstGeom>
          <a:noFill/>
          <a:ln>
            <a:noFill/>
          </a:ln>
        </p:spPr>
      </p:pic>
      <p:pic>
        <p:nvPicPr>
          <p:cNvPr id="93" name="Google Shape;93;p1" title="AB-1024x563.png"/>
          <p:cNvPicPr preferRelativeResize="0"/>
          <p:nvPr/>
        </p:nvPicPr>
        <p:blipFill>
          <a:blip r:embed="rId6">
            <a:alphaModFix/>
          </a:blip>
          <a:stretch>
            <a:fillRect/>
          </a:stretch>
        </p:blipFill>
        <p:spPr>
          <a:xfrm>
            <a:off x="6604700" y="9439675"/>
            <a:ext cx="772063" cy="42447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Personnalisé</PresentationFormat>
  <Paragraphs>26</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Montserrat</vt: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ANTIGNY Jean-Yves</dc:creator>
  <cp:lastModifiedBy>s.simon</cp:lastModifiedBy>
  <cp:revision>1</cp:revision>
  <dcterms:created xsi:type="dcterms:W3CDTF">2019-03-27T08:37:05Z</dcterms:created>
  <dcterms:modified xsi:type="dcterms:W3CDTF">2025-06-10T12:13:11Z</dcterms:modified>
</cp:coreProperties>
</file>