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7559675" cy="10691813"/>
  <p:notesSz cx="6858000" cy="9144000"/>
  <p:embeddedFontLst>
    <p:embeddedFont>
      <p:font typeface="Montserrat" panose="020B0604020202020204" charset="0"/>
      <p:regular r:id="rId4"/>
      <p:bold r:id="rId5"/>
      <p:italic r:id="rId6"/>
      <p:bold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3368">
          <p15:clr>
            <a:srgbClr val="A4A3A4"/>
          </p15:clr>
        </p15:guide>
        <p15:guide id="2" pos="272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2" roundtripDataSignature="AMtx7miC0pCgapIQEE/gQDDWEDNhZ2S23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6" d="100"/>
          <a:sy n="96" d="100"/>
        </p:scale>
        <p:origin x="-1574" y="2755"/>
      </p:cViewPr>
      <p:guideLst>
        <p:guide orient="horz" pos="3368"/>
        <p:guide pos="2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216150" y="685800"/>
            <a:ext cx="242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940898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60"/>
              <a:buFont typeface="Calibri"/>
              <a:buNone/>
              <a:defRPr sz="496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sz="1984"/>
            </a:lvl1pPr>
            <a:lvl2pPr lvl="1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None/>
              <a:defRPr sz="1653"/>
            </a:lvl2pPr>
            <a:lvl3pPr lvl="2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/>
            </a:lvl3pPr>
            <a:lvl4pPr lvl="3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4pPr>
            <a:lvl5pPr lvl="4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5pPr>
            <a:lvl6pPr lvl="5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6pPr>
            <a:lvl7pPr lvl="6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7pPr>
            <a:lvl8pPr lvl="7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8pPr>
            <a:lvl9pPr lvl="8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387910" y="2978019"/>
            <a:ext cx="6783857" cy="6520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1694512" y="4284621"/>
            <a:ext cx="9060817" cy="163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-1612846" y="2701814"/>
            <a:ext cx="9060817" cy="4795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60"/>
              <a:buFont typeface="Calibri"/>
              <a:buNone/>
              <a:defRPr sz="496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sz="1984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653"/>
              <a:buNone/>
              <a:defRPr sz="1653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488"/>
              <a:buNone/>
              <a:defRPr sz="1488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519728" y="2846200"/>
            <a:ext cx="3212862" cy="67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3827085" y="2846200"/>
            <a:ext cx="3212862" cy="67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sz="1984" b="1"/>
            </a:lvl1pPr>
            <a:lvl2pPr marL="914400" lvl="1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None/>
              <a:defRPr sz="1653" b="1"/>
            </a:lvl2pPr>
            <a:lvl3pPr marL="1371600" lvl="2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 b="1"/>
            </a:lvl3pPr>
            <a:lvl4pPr marL="1828800" lvl="3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4pPr>
            <a:lvl5pPr marL="2286000" lvl="4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5pPr>
            <a:lvl6pPr marL="2743200" lvl="5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6pPr>
            <a:lvl7pPr marL="3200400" lvl="6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7pPr>
            <a:lvl8pPr marL="3657600" lvl="7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8pPr>
            <a:lvl9pPr marL="4114800" lvl="8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520713" y="3905482"/>
            <a:ext cx="3198096" cy="574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3827086" y="2620980"/>
            <a:ext cx="3213847" cy="1284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sz="1984" b="1"/>
            </a:lvl1pPr>
            <a:lvl2pPr marL="914400" lvl="1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None/>
              <a:defRPr sz="1653" b="1"/>
            </a:lvl2pPr>
            <a:lvl3pPr marL="1371600" lvl="2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 b="1"/>
            </a:lvl3pPr>
            <a:lvl4pPr marL="1828800" lvl="3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4pPr>
            <a:lvl5pPr marL="2286000" lvl="4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5pPr>
            <a:lvl6pPr marL="2743200" lvl="5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6pPr>
            <a:lvl7pPr marL="3200400" lvl="6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7pPr>
            <a:lvl8pPr marL="3657600" lvl="7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8pPr>
            <a:lvl9pPr marL="4114800" lvl="8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3827086" y="3905482"/>
            <a:ext cx="3213847" cy="574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45"/>
              <a:buFont typeface="Calibri"/>
              <a:buNone/>
              <a:defRPr sz="264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3213847" y="1539425"/>
            <a:ext cx="3827085" cy="7598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6557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2645"/>
              <a:buChar char="•"/>
              <a:defRPr sz="2645"/>
            </a:lvl1pPr>
            <a:lvl2pPr marL="914400" lvl="1" indent="-375602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2315"/>
              <a:buChar char="•"/>
              <a:defRPr sz="2315"/>
            </a:lvl2pPr>
            <a:lvl3pPr marL="1371600" lvl="2" indent="-354583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984"/>
              <a:buChar char="•"/>
              <a:defRPr sz="1984"/>
            </a:lvl3pPr>
            <a:lvl4pPr marL="1828800" lvl="3" indent="-333565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4pPr>
            <a:lvl5pPr marL="2286000" lvl="4" indent="-333565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5pPr>
            <a:lvl6pPr marL="2743200" lvl="5" indent="-333565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6pPr>
            <a:lvl7pPr marL="3200400" lvl="6" indent="-333565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7pPr>
            <a:lvl8pPr marL="3657600" lvl="7" indent="-333565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8pPr>
            <a:lvl9pPr marL="4114800" lvl="8" indent="-333565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520712" y="3207544"/>
            <a:ext cx="2438192" cy="5942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1pPr>
            <a:lvl2pPr marL="914400" lvl="1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157"/>
              <a:buNone/>
              <a:defRPr sz="1157"/>
            </a:lvl2pPr>
            <a:lvl3pPr marL="1371600" lvl="2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992"/>
              <a:buNone/>
              <a:defRPr sz="992"/>
            </a:lvl3pPr>
            <a:lvl4pPr marL="1828800" lvl="3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4pPr>
            <a:lvl5pPr marL="2286000" lvl="4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5pPr>
            <a:lvl6pPr marL="2743200" lvl="5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6pPr>
            <a:lvl7pPr marL="3200400" lvl="6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7pPr>
            <a:lvl8pPr marL="3657600" lvl="7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8pPr>
            <a:lvl9pPr marL="4114800" lvl="8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45"/>
              <a:buFont typeface="Calibri"/>
              <a:buNone/>
              <a:defRPr sz="264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3213847" y="1539425"/>
            <a:ext cx="3827085" cy="7598117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520712" y="3207544"/>
            <a:ext cx="2438192" cy="5942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1pPr>
            <a:lvl2pPr marL="914400" lvl="1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157"/>
              <a:buNone/>
              <a:defRPr sz="1157"/>
            </a:lvl2pPr>
            <a:lvl3pPr marL="1371600" lvl="2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992"/>
              <a:buNone/>
              <a:defRPr sz="992"/>
            </a:lvl3pPr>
            <a:lvl4pPr marL="1828800" lvl="3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4pPr>
            <a:lvl5pPr marL="2286000" lvl="4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5pPr>
            <a:lvl6pPr marL="2743200" lvl="5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6pPr>
            <a:lvl7pPr marL="3200400" lvl="6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7pPr>
            <a:lvl8pPr marL="3657600" lvl="7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8pPr>
            <a:lvl9pPr marL="4114800" lvl="8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37"/>
              <a:buFont typeface="Calibri"/>
              <a:buNone/>
              <a:defRPr sz="36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75602" algn="l" rtl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2315"/>
              <a:buFont typeface="Arial"/>
              <a:buChar char="•"/>
              <a:defRPr sz="23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4583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3565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Font typeface="Arial"/>
              <a:buChar char="•"/>
              <a:defRPr sz="16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0706" y="10033754"/>
            <a:ext cx="1067386" cy="569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" name="Google Shape;90;p1"/>
          <p:cNvCxnSpPr/>
          <p:nvPr/>
        </p:nvCxnSpPr>
        <p:spPr>
          <a:xfrm>
            <a:off x="1788694" y="9974912"/>
            <a:ext cx="0" cy="581587"/>
          </a:xfrm>
          <a:prstGeom prst="straightConnector1">
            <a:avLst/>
          </a:prstGeom>
          <a:noFill/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1" name="Google Shape;91;p1"/>
          <p:cNvSpPr/>
          <p:nvPr/>
        </p:nvSpPr>
        <p:spPr>
          <a:xfrm>
            <a:off x="1909261" y="10063825"/>
            <a:ext cx="5956867" cy="42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79" b="0" i="0" u="none" strike="noStrike" cap="none">
                <a:solidFill>
                  <a:srgbClr val="49474F"/>
                </a:solidFill>
                <a:latin typeface="Montserrat"/>
                <a:ea typeface="Montserrat"/>
                <a:cs typeface="Montserrat"/>
                <a:sym typeface="Montserrat"/>
              </a:rPr>
              <a:t>Domaine de Saint Amand </a:t>
            </a:r>
            <a:r>
              <a:rPr lang="en-US" sz="1079" b="0" i="0" u="none" strike="noStrike" cap="none">
                <a:solidFill>
                  <a:srgbClr val="7A007A"/>
                </a:solidFill>
                <a:latin typeface="Montserrat"/>
                <a:ea typeface="Montserrat"/>
                <a:cs typeface="Montserrat"/>
                <a:sym typeface="Montserrat"/>
              </a:rPr>
              <a:t>/ </a:t>
            </a:r>
            <a:r>
              <a:rPr lang="en-US" sz="1079" b="0" i="0" u="none" strike="noStrike" cap="none">
                <a:solidFill>
                  <a:srgbClr val="49474F"/>
                </a:solidFill>
                <a:latin typeface="Montserrat"/>
                <a:ea typeface="Montserrat"/>
                <a:cs typeface="Montserrat"/>
                <a:sym typeface="Montserrat"/>
              </a:rPr>
              <a:t>Cambes 33880 www.domainedesaintamand.fr</a:t>
            </a:r>
            <a:br>
              <a:rPr lang="en-US" sz="1079" b="0" i="0" u="none" strike="noStrike" cap="none">
                <a:solidFill>
                  <a:srgbClr val="49474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079" b="0" i="0" u="none" strike="noStrike" cap="none">
                <a:solidFill>
                  <a:srgbClr val="49474F"/>
                </a:solidFill>
                <a:latin typeface="Montserrat"/>
                <a:ea typeface="Montserrat"/>
                <a:cs typeface="Montserrat"/>
                <a:sym typeface="Montserrat"/>
              </a:rPr>
              <a:t>Sarah Simon </a:t>
            </a:r>
            <a:r>
              <a:rPr lang="en-US" sz="1079" b="0" i="0" u="none" strike="noStrike" cap="none">
                <a:solidFill>
                  <a:srgbClr val="ED3F3F"/>
                </a:solidFill>
                <a:latin typeface="Montserrat"/>
                <a:ea typeface="Montserrat"/>
                <a:cs typeface="Montserrat"/>
                <a:sym typeface="Montserrat"/>
              </a:rPr>
              <a:t>/ </a:t>
            </a:r>
            <a:r>
              <a:rPr lang="en-US" sz="1079" b="0" i="0" u="none" strike="noStrike" cap="none">
                <a:solidFill>
                  <a:srgbClr val="49474F"/>
                </a:solidFill>
                <a:latin typeface="Montserrat"/>
                <a:ea typeface="Montserrat"/>
                <a:cs typeface="Montserrat"/>
                <a:sym typeface="Montserrat"/>
              </a:rPr>
              <a:t>+33 (0)6 30 49 00 13 </a:t>
            </a:r>
            <a:r>
              <a:rPr lang="en-US" sz="1079" b="0" i="0" u="none" strike="noStrike" cap="none">
                <a:solidFill>
                  <a:srgbClr val="FFD800"/>
                </a:solidFill>
                <a:latin typeface="Montserrat"/>
                <a:ea typeface="Montserrat"/>
                <a:cs typeface="Montserrat"/>
                <a:sym typeface="Montserrat"/>
              </a:rPr>
              <a:t>/ </a:t>
            </a:r>
            <a:r>
              <a:rPr lang="en-US" sz="1079" b="0" i="0" u="none" strike="noStrike" cap="none">
                <a:solidFill>
                  <a:srgbClr val="49474F"/>
                </a:solidFill>
                <a:latin typeface="Montserrat"/>
                <a:ea typeface="Montserrat"/>
                <a:cs typeface="Montserrat"/>
                <a:sym typeface="Montserrat"/>
              </a:rPr>
              <a:t>contact@domainedesaintamand.fr </a:t>
            </a:r>
            <a:endParaRPr sz="107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280704" y="4174033"/>
            <a:ext cx="4741855" cy="5690117"/>
          </a:xfrm>
          <a:prstGeom prst="rect">
            <a:avLst/>
          </a:prstGeom>
          <a:solidFill>
            <a:schemeClr val="lt1">
              <a:alpha val="8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4">
            <a:alphaModFix/>
          </a:blip>
          <a:srcRect b="20534"/>
          <a:stretch/>
        </p:blipFill>
        <p:spPr>
          <a:xfrm>
            <a:off x="2303219" y="181427"/>
            <a:ext cx="2584475" cy="153804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/>
          <p:nvPr/>
        </p:nvSpPr>
        <p:spPr>
          <a:xfrm>
            <a:off x="1800691" y="1750248"/>
            <a:ext cx="347883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A78E"/>
              </a:buClr>
              <a:buSzPts val="1700"/>
              <a:buFont typeface="Montserrat"/>
              <a:buNone/>
            </a:pPr>
            <a:r>
              <a:rPr lang="en-US" sz="1700" b="0" i="0" u="none" strike="noStrike" cap="none">
                <a:solidFill>
                  <a:srgbClr val="B2A78E"/>
                </a:solidFill>
                <a:latin typeface="Montserrat"/>
                <a:ea typeface="Montserrat"/>
                <a:cs typeface="Montserrat"/>
                <a:sym typeface="Montserrat"/>
              </a:rPr>
              <a:t>Domaine de Saint Amand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A78E"/>
              </a:buClr>
              <a:buSzPts val="1700"/>
              <a:buFont typeface="Montserrat"/>
              <a:buNone/>
            </a:pPr>
            <a:r>
              <a:rPr lang="en-US" sz="1700">
                <a:solidFill>
                  <a:srgbClr val="B2A78E"/>
                </a:solidFill>
                <a:latin typeface="Montserrat"/>
                <a:ea typeface="Montserrat"/>
                <a:cs typeface="Montserrat"/>
                <a:sym typeface="Montserrat"/>
              </a:rPr>
              <a:t>Bordeaux Blanc 2024</a:t>
            </a:r>
            <a:endParaRPr sz="1700">
              <a:solidFill>
                <a:srgbClr val="B2A78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Certified organic</a:t>
            </a:r>
            <a:endParaRPr sz="1700">
              <a:solidFill>
                <a:srgbClr val="B2A78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307855" y="3964314"/>
            <a:ext cx="4687500" cy="6109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APPELLATION : </a:t>
            </a:r>
            <a:r>
              <a:rPr lang="en-US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BORDEAUX BLANC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VINTAGE : </a:t>
            </a:r>
            <a:r>
              <a:rPr lang="en-US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2024</a:t>
            </a:r>
            <a:r>
              <a:rPr lang="en-US" sz="1100" dirty="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100" dirty="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VILLAGE : </a:t>
            </a:r>
            <a:r>
              <a:rPr lang="en-US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CAMBES – 33880 - FRANCE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SURFACE AREA </a:t>
            </a:r>
            <a:r>
              <a:rPr lang="en-US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3 ha 20</a:t>
            </a:r>
            <a:endParaRPr dirty="0"/>
          </a:p>
          <a:p>
            <a:pPr lvl="0">
              <a:spcBef>
                <a:spcPts val="600"/>
              </a:spcBef>
            </a:pPr>
            <a:r>
              <a:rPr lang="en-US" sz="11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TERROIR : </a:t>
            </a:r>
            <a:r>
              <a:rPr lang="fr-FR" sz="1100" dirty="0" err="1">
                <a:latin typeface="Montserrat" panose="020B0604020202020204" charset="0"/>
                <a:ea typeface="Montserrat"/>
                <a:cs typeface="Montserrat"/>
                <a:sym typeface="Montserrat"/>
              </a:rPr>
              <a:t>gravelly</a:t>
            </a:r>
            <a:r>
              <a:rPr lang="fr-FR" sz="1100" dirty="0">
                <a:latin typeface="Montserrat" panose="020B0604020202020204" charset="0"/>
                <a:ea typeface="Montserrat"/>
                <a:cs typeface="Montserrat"/>
                <a:sym typeface="Montserrat"/>
              </a:rPr>
              <a:t>, </a:t>
            </a:r>
            <a:r>
              <a:rPr lang="fr-FR" sz="1100" dirty="0" err="1">
                <a:latin typeface="Montserrat" panose="020B0604020202020204" charset="0"/>
                <a:ea typeface="Montserrat"/>
                <a:cs typeface="Montserrat"/>
                <a:sym typeface="Montserrat"/>
              </a:rPr>
              <a:t>clay</a:t>
            </a:r>
            <a:r>
              <a:rPr lang="fr-FR" sz="1100" dirty="0">
                <a:latin typeface="Montserrat" panose="020B0604020202020204" charset="0"/>
                <a:ea typeface="Montserrat"/>
                <a:cs typeface="Montserrat"/>
                <a:sym typeface="Montserrat"/>
              </a:rPr>
              <a:t> </a:t>
            </a:r>
            <a:r>
              <a:rPr lang="fr-FR" sz="1100" dirty="0" err="1">
                <a:latin typeface="Montserrat" panose="020B0604020202020204" charset="0"/>
                <a:ea typeface="Montserrat"/>
                <a:cs typeface="Montserrat"/>
                <a:sym typeface="Montserrat"/>
              </a:rPr>
              <a:t>limestone</a:t>
            </a:r>
            <a:r>
              <a:rPr lang="fr-FR" sz="1100" dirty="0">
                <a:latin typeface="Montserrat" panose="020B0604020202020204" charset="0"/>
                <a:ea typeface="Montserrat"/>
                <a:cs typeface="Montserrat"/>
                <a:sym typeface="Montserrat"/>
              </a:rPr>
              <a:t> </a:t>
            </a:r>
            <a:r>
              <a:rPr lang="fr-FR" sz="1100" dirty="0" smtClean="0">
                <a:latin typeface="Montserrat" panose="020B0604020202020204" charset="0"/>
                <a:ea typeface="Montserrat"/>
                <a:cs typeface="Montserrat"/>
                <a:sym typeface="Montserrat"/>
              </a:rPr>
              <a:t>mix</a:t>
            </a:r>
            <a:endParaRPr lang="en-US" sz="1100" b="1" dirty="0" smtClean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100" b="1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VINE </a:t>
            </a:r>
            <a:r>
              <a:rPr lang="en-US" sz="11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VARIETIES : </a:t>
            </a:r>
            <a:r>
              <a:rPr lang="en-US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60% sauvignon - 40% </a:t>
            </a:r>
            <a:r>
              <a:rPr lang="en-US" sz="11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sémillon</a:t>
            </a:r>
            <a:endParaRPr sz="11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AVERAGE AGE OF VINES : </a:t>
            </a:r>
            <a:r>
              <a:rPr lang="en-US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30 years</a:t>
            </a:r>
            <a:endParaRPr dirty="0"/>
          </a:p>
          <a:p>
            <a:pPr marL="765175" marR="0" lvl="0" indent="-765175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ECO-DESIGN LIGTHER GLASS : </a:t>
            </a:r>
            <a:r>
              <a:rPr lang="en-US" sz="11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405 gr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DEGREE OF ALCOHOL : </a:t>
            </a:r>
            <a:r>
              <a:rPr lang="en-US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12,5%</a:t>
            </a:r>
            <a:endParaRPr sz="11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HARVEST AND VINIFICATION :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• </a:t>
            </a:r>
            <a:r>
              <a:rPr lang="en-US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Cool early-morning picking by hand in protective trays.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Refrigerated storage for 24 hours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• </a:t>
            </a:r>
            <a:r>
              <a:rPr lang="en-US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Pressing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• Cold stabilization (10°C) on the fine lees further to settling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• Vat fermentation followed by start of ageing: 50% by volume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 oak barrels for 6 to 8 months, with regular stirring of the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lees.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AGEING : </a:t>
            </a:r>
            <a:r>
              <a:rPr lang="en-US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50</a:t>
            </a:r>
            <a:r>
              <a:rPr lang="en-US" sz="110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% </a:t>
            </a:r>
            <a:r>
              <a:rPr lang="en-US" sz="110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French </a:t>
            </a:r>
            <a:r>
              <a:rPr lang="en-US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oak barrels, 50% stainless steel vats</a:t>
            </a:r>
            <a:endParaRPr sz="11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TASTING NOTES : </a:t>
            </a:r>
            <a:r>
              <a:rPr lang="en-US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structured and generous wine. Delicately expressive bouquet of ripe peaches, citrus, exotic fruit. On the palate it is velvety smooth, refreshing and bright. Develop all its aromas over time.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 pair with white meats, fish in sauce, grilled fish, vegetable soups, hard cheeses or as an aperitif.</a:t>
            </a:r>
            <a:endParaRPr sz="11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1" title="DSA 2024 Blanc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87700" y="4257975"/>
            <a:ext cx="1717000" cy="5171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" title="AB-1024x563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04700" y="9439675"/>
            <a:ext cx="772063" cy="4244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13468" y="2581245"/>
            <a:ext cx="62576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1000" dirty="0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Domaine de Saint </a:t>
            </a:r>
            <a:r>
              <a:rPr lang="en-US" sz="1000" dirty="0" err="1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Amand</a:t>
            </a:r>
            <a:r>
              <a:rPr lang="en-US" sz="1000" dirty="0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 is situated in the village of </a:t>
            </a:r>
            <a:r>
              <a:rPr lang="en-US" sz="1000" dirty="0" err="1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Cambes</a:t>
            </a:r>
            <a:r>
              <a:rPr lang="en-US" sz="1000" dirty="0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 on the banks of the Garonne river. By the remarkable terroir of its vineyard slopes, and the Domain's small size, it stands apart from other properties. </a:t>
            </a:r>
          </a:p>
          <a:p>
            <a:pPr lvl="0" algn="just"/>
            <a:r>
              <a:rPr lang="en-US" sz="1000" dirty="0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The 3.2 hectares of vines allow a very attentive approach to the cultivation of the vines as well as very careful</a:t>
            </a:r>
            <a:r>
              <a:rPr lang="en-US" sz="1000" dirty="0"/>
              <a:t> </a:t>
            </a:r>
            <a:r>
              <a:rPr lang="en-US" sz="1000" dirty="0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ageing. Sarah Simon took over the Domain in 2018. She is an enthusiastic winegrower, motivated by the</a:t>
            </a:r>
            <a:r>
              <a:rPr lang="en-US" sz="1000" dirty="0"/>
              <a:t> </a:t>
            </a:r>
            <a:r>
              <a:rPr lang="en-US" sz="1000" dirty="0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passionate desire to produce quality wines that are both authentic and well-balanced. </a:t>
            </a:r>
          </a:p>
          <a:p>
            <a:pPr lvl="0" algn="just"/>
            <a:r>
              <a:rPr lang="en-US" sz="1000" dirty="0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The estate has been certified organic since 2024.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317</Words>
  <Application>Microsoft Office PowerPoint</Application>
  <PresentationFormat>Personnalisé</PresentationFormat>
  <Paragraphs>29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Montserrat</vt:lpstr>
      <vt:lpstr>Calibri</vt:lpstr>
      <vt:lpstr>Thème Office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ANTIGNY Jean-Yves</dc:creator>
  <cp:lastModifiedBy>s.simon</cp:lastModifiedBy>
  <cp:revision>3</cp:revision>
  <dcterms:created xsi:type="dcterms:W3CDTF">2019-03-27T08:37:05Z</dcterms:created>
  <dcterms:modified xsi:type="dcterms:W3CDTF">2025-06-10T12:33:48Z</dcterms:modified>
</cp:coreProperties>
</file>